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DC72"/>
    <a:srgbClr val="99CC33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6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33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809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3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98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7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07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5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74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01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9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F2EADBF1-5244-A6C8-5185-403CE2858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8105BE5-261E-DDBB-3FF0-20223D2CA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" y="314009"/>
            <a:ext cx="11887199" cy="1024933"/>
          </a:xfrm>
        </p:spPr>
        <p:txBody>
          <a:bodyPr>
            <a:noAutofit/>
          </a:bodyPr>
          <a:lstStyle/>
          <a:p>
            <a:r>
              <a:rPr lang="bg-BG" sz="4400" dirty="0">
                <a:latin typeface="Bookman Old Style" panose="02050604050505020204" pitchFamily="18" charset="0"/>
              </a:rPr>
              <a:t>Международен Ден на земята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D4112DC-8DD0-2916-9389-F58FD757F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809" y="1479619"/>
            <a:ext cx="5378381" cy="537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61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4B342DB-5544-8749-A4D9-579B31B43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532" y="114300"/>
            <a:ext cx="6159640" cy="6629400"/>
          </a:xfrm>
          <a:solidFill>
            <a:srgbClr val="B9DC72"/>
          </a:solidFill>
        </p:spPr>
        <p:txBody>
          <a:bodyPr>
            <a:normAutofit fontScale="90000"/>
          </a:bodyPr>
          <a:lstStyle/>
          <a:p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Денят</a:t>
            </a:r>
            <a:r>
              <a:rPr lang="ru-RU" sz="2600" dirty="0">
                <a:latin typeface="Bookman Old Style" panose="02050604050505020204" pitchFamily="18" charset="0"/>
              </a:rPr>
              <a:t> на </a:t>
            </a:r>
            <a:r>
              <a:rPr lang="ru-RU" sz="2600" dirty="0" err="1">
                <a:latin typeface="Bookman Old Style" panose="02050604050505020204" pitchFamily="18" charset="0"/>
              </a:rPr>
              <a:t>Земята</a:t>
            </a:r>
            <a:r>
              <a:rPr lang="ru-RU" sz="2600" dirty="0">
                <a:latin typeface="Bookman Old Style" panose="02050604050505020204" pitchFamily="18" charset="0"/>
              </a:rPr>
              <a:t> – 22 </a:t>
            </a:r>
            <a:r>
              <a:rPr lang="ru-RU" sz="2600" dirty="0" err="1">
                <a:latin typeface="Bookman Old Style" panose="02050604050505020204" pitchFamily="18" charset="0"/>
              </a:rPr>
              <a:t>април</a:t>
            </a:r>
            <a:r>
              <a:rPr lang="ru-RU" sz="2600" dirty="0">
                <a:latin typeface="Bookman Old Style" panose="02050604050505020204" pitchFamily="18" charset="0"/>
              </a:rPr>
              <a:t>, е </a:t>
            </a:r>
            <a:r>
              <a:rPr lang="ru-RU" sz="2600" dirty="0" err="1">
                <a:latin typeface="Bookman Old Style" panose="02050604050505020204" pitchFamily="18" charset="0"/>
              </a:rPr>
              <a:t>нерелигиозен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празник</a:t>
            </a:r>
            <a:r>
              <a:rPr lang="ru-RU" sz="2600" dirty="0">
                <a:latin typeface="Bookman Old Style" panose="02050604050505020204" pitchFamily="18" charset="0"/>
              </a:rPr>
              <a:t> в света, </a:t>
            </a:r>
            <a:r>
              <a:rPr lang="ru-RU" sz="2600" dirty="0" err="1">
                <a:latin typeface="Bookman Old Style" panose="02050604050505020204" pitchFamily="18" charset="0"/>
              </a:rPr>
              <a:t>отбелязван</a:t>
            </a:r>
            <a:r>
              <a:rPr lang="ru-RU" sz="2600" dirty="0">
                <a:latin typeface="Bookman Old Style" panose="02050604050505020204" pitchFamily="18" charset="0"/>
              </a:rPr>
              <a:t> от над половин </a:t>
            </a:r>
            <a:r>
              <a:rPr lang="ru-RU" sz="2600" dirty="0" err="1">
                <a:latin typeface="Bookman Old Style" panose="02050604050505020204" pitchFamily="18" charset="0"/>
              </a:rPr>
              <a:t>милиард</a:t>
            </a:r>
            <a:r>
              <a:rPr lang="ru-RU" sz="2600" dirty="0">
                <a:latin typeface="Bookman Old Style" panose="02050604050505020204" pitchFamily="18" charset="0"/>
              </a:rPr>
              <a:t> души. Всяка година </a:t>
            </a:r>
            <a:r>
              <a:rPr lang="ru-RU" sz="2600" dirty="0" err="1">
                <a:latin typeface="Bookman Old Style" panose="02050604050505020204" pitchFamily="18" charset="0"/>
              </a:rPr>
              <a:t>Международната</a:t>
            </a:r>
            <a:r>
              <a:rPr lang="ru-RU" sz="2600" dirty="0">
                <a:latin typeface="Bookman Old Style" panose="02050604050505020204" pitchFamily="18" charset="0"/>
              </a:rPr>
              <a:t> мрежа за Деня на </a:t>
            </a:r>
            <a:r>
              <a:rPr lang="ru-RU" sz="2600" dirty="0" err="1">
                <a:latin typeface="Bookman Old Style" panose="02050604050505020204" pitchFamily="18" charset="0"/>
              </a:rPr>
              <a:t>Земята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координира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действията</a:t>
            </a:r>
            <a:r>
              <a:rPr lang="ru-RU" sz="2600" dirty="0">
                <a:latin typeface="Bookman Old Style" panose="02050604050505020204" pitchFamily="18" charset="0"/>
              </a:rPr>
              <a:t> на </a:t>
            </a:r>
            <a:r>
              <a:rPr lang="ru-RU" sz="2600" dirty="0" err="1">
                <a:latin typeface="Bookman Old Style" panose="02050604050505020204" pitchFamily="18" charset="0"/>
              </a:rPr>
              <a:t>повече</a:t>
            </a:r>
            <a:r>
              <a:rPr lang="ru-RU" sz="2600" dirty="0">
                <a:latin typeface="Bookman Old Style" panose="02050604050505020204" pitchFamily="18" charset="0"/>
              </a:rPr>
              <a:t> от 12 000 </a:t>
            </a:r>
            <a:r>
              <a:rPr lang="ru-RU" sz="2600" dirty="0" err="1">
                <a:latin typeface="Bookman Old Style" panose="02050604050505020204" pitchFamily="18" charset="0"/>
              </a:rPr>
              <a:t>партньори</a:t>
            </a:r>
            <a:r>
              <a:rPr lang="ru-RU" sz="2600" dirty="0">
                <a:latin typeface="Bookman Old Style" panose="02050604050505020204" pitchFamily="18" charset="0"/>
              </a:rPr>
              <a:t> в 174 </a:t>
            </a:r>
            <a:r>
              <a:rPr lang="ru-RU" sz="2600" dirty="0" err="1">
                <a:latin typeface="Bookman Old Style" panose="02050604050505020204" pitchFamily="18" charset="0"/>
              </a:rPr>
              <a:t>държави</a:t>
            </a:r>
            <a:r>
              <a:rPr lang="ru-RU" sz="2600" dirty="0">
                <a:latin typeface="Bookman Old Style" panose="02050604050505020204" pitchFamily="18" charset="0"/>
              </a:rPr>
              <a:t>, </a:t>
            </a:r>
            <a:r>
              <a:rPr lang="ru-RU" sz="2600" dirty="0" err="1">
                <a:latin typeface="Bookman Old Style" panose="02050604050505020204" pitchFamily="18" charset="0"/>
              </a:rPr>
              <a:t>насочени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към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опазване</a:t>
            </a:r>
            <a:r>
              <a:rPr lang="ru-RU" sz="2600" dirty="0">
                <a:latin typeface="Bookman Old Style" panose="02050604050505020204" pitchFamily="18" charset="0"/>
              </a:rPr>
              <a:t> на </a:t>
            </a:r>
            <a:r>
              <a:rPr lang="ru-RU" sz="2600" dirty="0" err="1">
                <a:latin typeface="Bookman Old Style" panose="02050604050505020204" pitchFamily="18" charset="0"/>
              </a:rPr>
              <a:t>планетата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Земя</a:t>
            </a:r>
            <a:r>
              <a:rPr lang="ru-RU" sz="2600" dirty="0">
                <a:latin typeface="Bookman Old Style" panose="02050604050505020204" pitchFamily="18" charset="0"/>
              </a:rPr>
              <a:t> и </a:t>
            </a:r>
            <a:r>
              <a:rPr lang="ru-RU" sz="2600" dirty="0" err="1">
                <a:latin typeface="Bookman Old Style" panose="02050604050505020204" pitchFamily="18" charset="0"/>
              </a:rPr>
              <a:t>съхраняване</a:t>
            </a:r>
            <a:r>
              <a:rPr lang="ru-RU" sz="2600" dirty="0">
                <a:latin typeface="Bookman Old Style" panose="02050604050505020204" pitchFamily="18" charset="0"/>
              </a:rPr>
              <a:t> на живота </a:t>
            </a:r>
            <a:r>
              <a:rPr lang="ru-RU" sz="2600" dirty="0" err="1">
                <a:latin typeface="Bookman Old Style" panose="02050604050505020204" pitchFamily="18" charset="0"/>
              </a:rPr>
              <a:t>върху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нея</a:t>
            </a:r>
            <a:r>
              <a:rPr lang="ru-RU" sz="2600" dirty="0">
                <a:latin typeface="Bookman Old Style" panose="02050604050505020204" pitchFamily="18" charset="0"/>
              </a:rPr>
              <a:t>. </a:t>
            </a:r>
            <a:r>
              <a:rPr lang="ru-RU" sz="2600" dirty="0" err="1">
                <a:latin typeface="Bookman Old Style" panose="02050604050505020204" pitchFamily="18" charset="0"/>
              </a:rPr>
              <a:t>Мрежата</a:t>
            </a:r>
            <a:r>
              <a:rPr lang="ru-RU" sz="2600" dirty="0">
                <a:latin typeface="Bookman Old Style" panose="02050604050505020204" pitchFamily="18" charset="0"/>
              </a:rPr>
              <a:t> се стреми да </a:t>
            </a:r>
            <a:r>
              <a:rPr lang="ru-RU" sz="2600" dirty="0" err="1">
                <a:latin typeface="Bookman Old Style" panose="02050604050505020204" pitchFamily="18" charset="0"/>
              </a:rPr>
              <a:t>създаде</a:t>
            </a:r>
            <a:r>
              <a:rPr lang="ru-RU" sz="2600" dirty="0">
                <a:latin typeface="Bookman Old Style" panose="02050604050505020204" pitchFamily="18" charset="0"/>
              </a:rPr>
              <a:t> широка </a:t>
            </a:r>
            <a:r>
              <a:rPr lang="ru-RU" sz="2600" dirty="0" err="1">
                <a:latin typeface="Bookman Old Style" panose="02050604050505020204" pitchFamily="18" charset="0"/>
              </a:rPr>
              <a:t>гражданска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подкрепа</a:t>
            </a:r>
            <a:r>
              <a:rPr lang="ru-RU" sz="2600" dirty="0">
                <a:latin typeface="Bookman Old Style" panose="02050604050505020204" pitchFamily="18" charset="0"/>
              </a:rPr>
              <a:t> за </a:t>
            </a:r>
            <a:r>
              <a:rPr lang="ru-RU" sz="2600" dirty="0" err="1">
                <a:latin typeface="Bookman Old Style" panose="02050604050505020204" pitchFamily="18" charset="0"/>
              </a:rPr>
              <a:t>устойчиви</a:t>
            </a:r>
            <a:r>
              <a:rPr lang="ru-RU" sz="2600" dirty="0">
                <a:latin typeface="Bookman Old Style" panose="02050604050505020204" pitchFamily="18" charset="0"/>
              </a:rPr>
              <a:t> и </a:t>
            </a:r>
            <a:r>
              <a:rPr lang="ru-RU" sz="2600" dirty="0" err="1">
                <a:latin typeface="Bookman Old Style" panose="02050604050505020204" pitchFamily="18" charset="0"/>
              </a:rPr>
              <a:t>ефективни</a:t>
            </a:r>
            <a:r>
              <a:rPr lang="ru-RU" sz="2600" dirty="0">
                <a:latin typeface="Bookman Old Style" panose="02050604050505020204" pitchFamily="18" charset="0"/>
              </a:rPr>
              <a:t> </a:t>
            </a:r>
            <a:r>
              <a:rPr lang="ru-RU" sz="2600" dirty="0" err="1">
                <a:latin typeface="Bookman Old Style" panose="02050604050505020204" pitchFamily="18" charset="0"/>
              </a:rPr>
              <a:t>екологични</a:t>
            </a:r>
            <a:r>
              <a:rPr lang="ru-RU" sz="2600" dirty="0">
                <a:latin typeface="Bookman Old Style" panose="02050604050505020204" pitchFamily="18" charset="0"/>
              </a:rPr>
              <a:t> политики за развитие по </a:t>
            </a:r>
            <a:r>
              <a:rPr lang="ru-RU" sz="2600" dirty="0" err="1">
                <a:latin typeface="Bookman Old Style" panose="02050604050505020204" pitchFamily="18" charset="0"/>
              </a:rPr>
              <a:t>целия</a:t>
            </a:r>
            <a:r>
              <a:rPr lang="ru-RU" sz="2600" dirty="0">
                <a:latin typeface="Bookman Old Style" panose="02050604050505020204" pitchFamily="18" charset="0"/>
              </a:rPr>
              <a:t> свят.</a:t>
            </a:r>
            <a:endParaRPr lang="bg-BG" sz="2600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41DF7FD-5881-AB7A-6725-C857A5647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874" y="763673"/>
            <a:ext cx="5296460" cy="4034413"/>
          </a:xfrm>
          <a:prstGeom prst="rect">
            <a:avLst/>
          </a:prstGeom>
          <a:ln>
            <a:noFill/>
          </a:ln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168A0A5E-4529-75CE-A268-FD9A5E875084}"/>
              </a:ext>
            </a:extLst>
          </p:cNvPr>
          <p:cNvSpPr txBox="1"/>
          <p:nvPr/>
        </p:nvSpPr>
        <p:spPr>
          <a:xfrm>
            <a:off x="6450204" y="5140220"/>
            <a:ext cx="5534130" cy="954107"/>
          </a:xfrm>
          <a:prstGeom prst="rect">
            <a:avLst/>
          </a:prstGeom>
          <a:solidFill>
            <a:srgbClr val="B9DC72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Bookman Old Style" panose="02050604050505020204" pitchFamily="18" charset="0"/>
              </a:rPr>
              <a:t>Символ на </a:t>
            </a:r>
            <a:r>
              <a:rPr lang="ru-RU" sz="2800" dirty="0" err="1">
                <a:latin typeface="Bookman Old Style" panose="02050604050505020204" pitchFamily="18" charset="0"/>
              </a:rPr>
              <a:t>деня</a:t>
            </a:r>
            <a:r>
              <a:rPr lang="ru-RU" sz="2800" dirty="0">
                <a:latin typeface="Bookman Old Style" panose="02050604050505020204" pitchFamily="18" charset="0"/>
              </a:rPr>
              <a:t> е </a:t>
            </a:r>
            <a:r>
              <a:rPr lang="ru-RU" sz="2800" dirty="0" err="1">
                <a:latin typeface="Bookman Old Style" panose="02050604050505020204" pitchFamily="18" charset="0"/>
              </a:rPr>
              <a:t>зелената</a:t>
            </a:r>
            <a:r>
              <a:rPr lang="ru-RU" sz="2800" dirty="0">
                <a:latin typeface="Bookman Old Style" panose="02050604050505020204" pitchFamily="18" charset="0"/>
              </a:rPr>
              <a:t> </a:t>
            </a:r>
            <a:r>
              <a:rPr lang="ru-RU" sz="2800" dirty="0" err="1">
                <a:latin typeface="Bookman Old Style" panose="02050604050505020204" pitchFamily="18" charset="0"/>
              </a:rPr>
              <a:t>гръцка</a:t>
            </a:r>
            <a:r>
              <a:rPr lang="ru-RU" sz="2800" dirty="0">
                <a:latin typeface="Bookman Old Style" panose="02050604050505020204" pitchFamily="18" charset="0"/>
              </a:rPr>
              <a:t> буква Θ на </a:t>
            </a:r>
            <a:r>
              <a:rPr lang="ru-RU" sz="2800" dirty="0" err="1">
                <a:latin typeface="Bookman Old Style" panose="02050604050505020204" pitchFamily="18" charset="0"/>
              </a:rPr>
              <a:t>бял</a:t>
            </a:r>
            <a:r>
              <a:rPr lang="ru-RU" sz="2800" dirty="0">
                <a:latin typeface="Bookman Old Style" panose="02050604050505020204" pitchFamily="18" charset="0"/>
              </a:rPr>
              <a:t> фон</a:t>
            </a:r>
            <a:endParaRPr lang="bg-BG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476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12869CD-5B0F-12B8-7124-36287477A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53" y="1065127"/>
            <a:ext cx="7000150" cy="5596931"/>
          </a:xfrm>
          <a:solidFill>
            <a:srgbClr val="B9DC72"/>
          </a:solidFill>
        </p:spPr>
        <p:txBody>
          <a:bodyPr>
            <a:normAutofit fontScale="90000"/>
          </a:bodyPr>
          <a:lstStyle/>
          <a:p>
            <a:r>
              <a:rPr lang="ru-RU" dirty="0">
                <a:latin typeface="Bookman Old Style" panose="02050604050505020204" pitchFamily="18" charset="0"/>
              </a:rPr>
              <a:t>За </a:t>
            </a:r>
            <a:r>
              <a:rPr lang="ru-RU" dirty="0" err="1">
                <a:latin typeface="Bookman Old Style" panose="02050604050505020204" pitchFamily="18" charset="0"/>
              </a:rPr>
              <a:t>първи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път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Денят</a:t>
            </a:r>
            <a:r>
              <a:rPr lang="ru-RU" dirty="0"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latin typeface="Bookman Old Style" panose="02050604050505020204" pitchFamily="18" charset="0"/>
              </a:rPr>
              <a:t>Земята</a:t>
            </a:r>
            <a:r>
              <a:rPr lang="ru-RU" dirty="0">
                <a:latin typeface="Bookman Old Style" panose="02050604050505020204" pitchFamily="18" charset="0"/>
              </a:rPr>
              <a:t> се </a:t>
            </a:r>
            <a:r>
              <a:rPr lang="ru-RU" dirty="0" err="1">
                <a:latin typeface="Bookman Old Style" panose="02050604050505020204" pitchFamily="18" charset="0"/>
              </a:rPr>
              <a:t>отбелязва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официално</a:t>
            </a:r>
            <a:r>
              <a:rPr lang="ru-RU" dirty="0">
                <a:latin typeface="Bookman Old Style" panose="02050604050505020204" pitchFamily="18" charset="0"/>
              </a:rPr>
              <a:t> на 22 </a:t>
            </a:r>
            <a:r>
              <a:rPr lang="ru-RU" dirty="0" err="1">
                <a:latin typeface="Bookman Old Style" panose="02050604050505020204" pitchFamily="18" charset="0"/>
              </a:rPr>
              <a:t>април</a:t>
            </a:r>
            <a:r>
              <a:rPr lang="ru-RU" dirty="0">
                <a:latin typeface="Bookman Old Style" panose="02050604050505020204" pitchFamily="18" charset="0"/>
              </a:rPr>
              <a:t> 1970 г. в САЩ и Канада. </a:t>
            </a:r>
            <a:r>
              <a:rPr lang="ru-RU" dirty="0" err="1">
                <a:latin typeface="Bookman Old Style" panose="02050604050505020204" pitchFamily="18" charset="0"/>
              </a:rPr>
              <a:t>Милиони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северноамериканци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участват</a:t>
            </a:r>
            <a:r>
              <a:rPr lang="ru-RU" dirty="0">
                <a:latin typeface="Bookman Old Style" panose="02050604050505020204" pitchFamily="18" charset="0"/>
              </a:rPr>
              <a:t> в демонстрация и </a:t>
            </a:r>
            <a:r>
              <a:rPr lang="ru-RU" dirty="0" err="1">
                <a:latin typeface="Bookman Old Style" panose="02050604050505020204" pitchFamily="18" charset="0"/>
              </a:rPr>
              <a:t>настояват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политици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държавници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бизнессреди</a:t>
            </a:r>
            <a:r>
              <a:rPr lang="ru-RU" dirty="0">
                <a:latin typeface="Bookman Old Style" panose="02050604050505020204" pitchFamily="18" charset="0"/>
              </a:rPr>
              <a:t> да включат в </a:t>
            </a:r>
            <a:r>
              <a:rPr lang="ru-RU" dirty="0" err="1">
                <a:latin typeface="Bookman Old Style" panose="02050604050505020204" pitchFamily="18" charset="0"/>
              </a:rPr>
              <a:t>своите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приоритети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опазването</a:t>
            </a:r>
            <a:r>
              <a:rPr lang="ru-RU" dirty="0"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latin typeface="Bookman Old Style" panose="02050604050505020204" pitchFamily="18" charset="0"/>
              </a:rPr>
              <a:t>околната</a:t>
            </a:r>
            <a:r>
              <a:rPr lang="ru-RU" dirty="0">
                <a:latin typeface="Bookman Old Style" panose="02050604050505020204" pitchFamily="18" charset="0"/>
              </a:rPr>
              <a:t> среда. </a:t>
            </a:r>
            <a:r>
              <a:rPr lang="ru-RU" dirty="0" err="1">
                <a:latin typeface="Bookman Old Style" panose="02050604050505020204" pitchFamily="18" charset="0"/>
              </a:rPr>
              <a:t>През</a:t>
            </a:r>
            <a:r>
              <a:rPr lang="ru-RU" dirty="0">
                <a:latin typeface="Bookman Old Style" panose="02050604050505020204" pitchFamily="18" charset="0"/>
              </a:rPr>
              <a:t> 1990 г. </a:t>
            </a:r>
            <a:r>
              <a:rPr lang="ru-RU" dirty="0" err="1">
                <a:latin typeface="Bookman Old Style" panose="02050604050505020204" pitchFamily="18" charset="0"/>
              </a:rPr>
              <a:t>празникът</a:t>
            </a:r>
            <a:r>
              <a:rPr lang="ru-RU" dirty="0"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latin typeface="Bookman Old Style" panose="02050604050505020204" pitchFamily="18" charset="0"/>
              </a:rPr>
              <a:t>нашата</a:t>
            </a:r>
            <a:r>
              <a:rPr lang="ru-RU" dirty="0">
                <a:latin typeface="Bookman Old Style" panose="02050604050505020204" pitchFamily="18" charset="0"/>
              </a:rPr>
              <a:t> планета е </a:t>
            </a:r>
            <a:r>
              <a:rPr lang="ru-RU" dirty="0" err="1">
                <a:latin typeface="Bookman Old Style" panose="02050604050505020204" pitchFamily="18" charset="0"/>
              </a:rPr>
              <a:t>обявен</a:t>
            </a:r>
            <a:r>
              <a:rPr lang="ru-RU" dirty="0">
                <a:latin typeface="Bookman Old Style" panose="02050604050505020204" pitchFamily="18" charset="0"/>
              </a:rPr>
              <a:t> за </a:t>
            </a:r>
            <a:r>
              <a:rPr lang="ru-RU" dirty="0" err="1">
                <a:latin typeface="Bookman Old Style" panose="02050604050505020204" pitchFamily="18" charset="0"/>
              </a:rPr>
              <a:t>международен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като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България</a:t>
            </a:r>
            <a:r>
              <a:rPr lang="ru-RU" dirty="0">
                <a:latin typeface="Bookman Old Style" panose="02050604050505020204" pitchFamily="18" charset="0"/>
              </a:rPr>
              <a:t> се </a:t>
            </a:r>
            <a:r>
              <a:rPr lang="ru-RU" dirty="0" err="1">
                <a:latin typeface="Bookman Old Style" panose="02050604050505020204" pitchFamily="18" charset="0"/>
              </a:rPr>
              <a:t>включва</a:t>
            </a:r>
            <a:r>
              <a:rPr lang="ru-RU" dirty="0">
                <a:latin typeface="Bookman Old Style" panose="02050604050505020204" pitchFamily="18" charset="0"/>
              </a:rPr>
              <a:t> в </a:t>
            </a:r>
            <a:r>
              <a:rPr lang="ru-RU" dirty="0" err="1">
                <a:latin typeface="Bookman Old Style" panose="02050604050505020204" pitchFamily="18" charset="0"/>
              </a:rPr>
              <a:t>отбелязването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през</a:t>
            </a:r>
            <a:r>
              <a:rPr lang="ru-RU" dirty="0">
                <a:latin typeface="Bookman Old Style" panose="02050604050505020204" pitchFamily="18" charset="0"/>
              </a:rPr>
              <a:t> 1993 г.</a:t>
            </a:r>
            <a:endParaRPr lang="bg-BG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AC42032-4FDC-87D2-A8A8-3C5B7D75F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12" t="6393" r="7497" b="8828"/>
          <a:stretch/>
        </p:blipFill>
        <p:spPr>
          <a:xfrm>
            <a:off x="7458288" y="195942"/>
            <a:ext cx="4568851" cy="6740216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EC689089-62DA-9652-1DA6-8E2A61361E0C}"/>
              </a:ext>
            </a:extLst>
          </p:cNvPr>
          <p:cNvSpPr txBox="1"/>
          <p:nvPr/>
        </p:nvSpPr>
        <p:spPr>
          <a:xfrm>
            <a:off x="2449286" y="195942"/>
            <a:ext cx="3227195" cy="769441"/>
          </a:xfrm>
          <a:prstGeom prst="rect">
            <a:avLst/>
          </a:prstGeom>
          <a:solidFill>
            <a:srgbClr val="B9DC7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g-BG" sz="4400" dirty="0">
                <a:latin typeface="Bookman Old Style" panose="02050604050505020204" pitchFamily="18" charset="0"/>
              </a:rPr>
              <a:t>ИСТОРИЯ:</a:t>
            </a:r>
          </a:p>
        </p:txBody>
      </p:sp>
    </p:spTree>
    <p:extLst>
      <p:ext uri="{BB962C8B-B14F-4D97-AF65-F5344CB8AC3E}">
        <p14:creationId xmlns:p14="http://schemas.microsoft.com/office/powerpoint/2010/main" val="1596123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DC6B51F-822C-694E-92D5-213AF0AF5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9935" y="178308"/>
            <a:ext cx="2873828" cy="1075174"/>
          </a:xfrm>
          <a:solidFill>
            <a:srgbClr val="B9DC72"/>
          </a:solidFill>
        </p:spPr>
        <p:txBody>
          <a:bodyPr>
            <a:normAutofit fontScale="90000"/>
          </a:bodyPr>
          <a:lstStyle/>
          <a:p>
            <a:r>
              <a:rPr lang="bg-BG" sz="5400" dirty="0">
                <a:latin typeface="Bookman Old Style" panose="02050604050505020204" pitchFamily="18" charset="0"/>
              </a:rPr>
              <a:t>Цели:</a:t>
            </a: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92E72E88-07BF-DDC6-BD18-539E914DEBFE}"/>
              </a:ext>
            </a:extLst>
          </p:cNvPr>
          <p:cNvSpPr txBox="1"/>
          <p:nvPr/>
        </p:nvSpPr>
        <p:spPr>
          <a:xfrm>
            <a:off x="6742444" y="1416713"/>
            <a:ext cx="5208811" cy="5262979"/>
          </a:xfrm>
          <a:prstGeom prst="rect">
            <a:avLst/>
          </a:prstGeom>
          <a:solidFill>
            <a:srgbClr val="B9DC72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Bookman Old Style" panose="02050604050505020204" pitchFamily="18" charset="0"/>
              </a:rPr>
              <a:t>ЦЕЛТА НА МЕЖДУНАРОДНИЯ ДЕН НА ПЛАНЕТАТА ЗЕМЯ Е ДА ПОДЧЕРТАЕ ВАЖНОСТТА НА ОПАЗВАНЕТО НА ОКОЛНАТА СРЕДА И ДА ПОДТИКНЕ ЧОВЕЧЕСТВОТО КЪМ ДЕЙСТВИЯ, КОИТО ДА ЗАЩИТЯТ ТАЗИ КРЕХКА И УЯЗВИМА ПЛАНЕТА.</a:t>
            </a:r>
            <a:endParaRPr lang="bg-BG" sz="2800" dirty="0">
              <a:latin typeface="Bookman Old Style" panose="02050604050505020204" pitchFamily="18" charset="0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F55A2EEE-05AF-A694-0AEC-4E06799C2E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03" t="-404" r="11056" b="1610"/>
          <a:stretch/>
        </p:blipFill>
        <p:spPr>
          <a:xfrm>
            <a:off x="468198" y="30465"/>
            <a:ext cx="5755808" cy="693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1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F915810-4671-F5E0-F15D-90433356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159" y="261306"/>
            <a:ext cx="10781681" cy="1225850"/>
          </a:xfrm>
          <a:solidFill>
            <a:srgbClr val="B9DC72"/>
          </a:solidFill>
        </p:spPr>
        <p:txBody>
          <a:bodyPr>
            <a:normAutofit/>
          </a:bodyPr>
          <a:lstStyle/>
          <a:p>
            <a:r>
              <a:rPr lang="bg-BG" sz="3600" dirty="0">
                <a:latin typeface="Bookman Old Style" panose="02050604050505020204" pitchFamily="18" charset="0"/>
              </a:rPr>
              <a:t>Как да опазим Планетата земя</a:t>
            </a: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F07E306E-CCEC-30F8-3130-447387F060C4}"/>
              </a:ext>
            </a:extLst>
          </p:cNvPr>
          <p:cNvSpPr txBox="1"/>
          <p:nvPr/>
        </p:nvSpPr>
        <p:spPr>
          <a:xfrm>
            <a:off x="5295481" y="1668027"/>
            <a:ext cx="6583244" cy="5016758"/>
          </a:xfrm>
          <a:prstGeom prst="rect">
            <a:avLst/>
          </a:prstGeom>
          <a:solidFill>
            <a:srgbClr val="B9DC72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ookman Old Style" panose="02050604050505020204" pitchFamily="18" charset="0"/>
              </a:rPr>
              <a:t>1.РЕЦИКЛИРАНЕ И НАМАЛЯВАНЕ НА ОТПАДЪЦИТЕ: </a:t>
            </a:r>
            <a:r>
              <a:rPr lang="ru-RU" sz="3200" dirty="0" err="1">
                <a:latin typeface="Bookman Old Style" panose="02050604050505020204" pitchFamily="18" charset="0"/>
              </a:rPr>
              <a:t>Рециклирането</a:t>
            </a:r>
            <a:r>
              <a:rPr lang="ru-RU" sz="3200" dirty="0">
                <a:latin typeface="Bookman Old Style" panose="02050604050505020204" pitchFamily="18" charset="0"/>
              </a:rPr>
              <a:t> на </a:t>
            </a:r>
            <a:r>
              <a:rPr lang="ru-RU" sz="3200" dirty="0" err="1">
                <a:latin typeface="Bookman Old Style" panose="02050604050505020204" pitchFamily="18" charset="0"/>
              </a:rPr>
              <a:t>материали</a:t>
            </a:r>
            <a:r>
              <a:rPr lang="ru-RU" sz="3200" dirty="0">
                <a:latin typeface="Bookman Old Style" panose="02050604050505020204" pitchFamily="18" charset="0"/>
              </a:rPr>
              <a:t> </a:t>
            </a:r>
            <a:r>
              <a:rPr lang="ru-RU" sz="3200" dirty="0" err="1">
                <a:latin typeface="Bookman Old Style" panose="02050604050505020204" pitchFamily="18" charset="0"/>
              </a:rPr>
              <a:t>като</a:t>
            </a:r>
            <a:r>
              <a:rPr lang="ru-RU" sz="3200" dirty="0">
                <a:latin typeface="Bookman Old Style" panose="02050604050505020204" pitchFamily="18" charset="0"/>
              </a:rPr>
              <a:t> хартия, </a:t>
            </a:r>
            <a:r>
              <a:rPr lang="ru-RU" sz="3200" dirty="0" err="1">
                <a:latin typeface="Bookman Old Style" panose="02050604050505020204" pitchFamily="18" charset="0"/>
              </a:rPr>
              <a:t>пластмаса</a:t>
            </a:r>
            <a:r>
              <a:rPr lang="ru-RU" sz="3200" dirty="0">
                <a:latin typeface="Bookman Old Style" panose="02050604050505020204" pitchFamily="18" charset="0"/>
              </a:rPr>
              <a:t>, </a:t>
            </a:r>
            <a:r>
              <a:rPr lang="ru-RU" sz="3200" dirty="0" err="1">
                <a:latin typeface="Bookman Old Style" panose="02050604050505020204" pitchFamily="18" charset="0"/>
              </a:rPr>
              <a:t>стъкло</a:t>
            </a:r>
            <a:r>
              <a:rPr lang="ru-RU" sz="3200" dirty="0">
                <a:latin typeface="Bookman Old Style" panose="02050604050505020204" pitchFamily="18" charset="0"/>
              </a:rPr>
              <a:t> и метал </a:t>
            </a:r>
            <a:r>
              <a:rPr lang="ru-RU" sz="3200" dirty="0" err="1">
                <a:latin typeface="Bookman Old Style" panose="02050604050505020204" pitchFamily="18" charset="0"/>
              </a:rPr>
              <a:t>може</a:t>
            </a:r>
            <a:r>
              <a:rPr lang="ru-RU" sz="3200" dirty="0">
                <a:latin typeface="Bookman Old Style" panose="02050604050505020204" pitchFamily="18" charset="0"/>
              </a:rPr>
              <a:t> </a:t>
            </a:r>
            <a:r>
              <a:rPr lang="ru-RU" sz="3200" dirty="0" err="1">
                <a:latin typeface="Bookman Old Style" panose="02050604050505020204" pitchFamily="18" charset="0"/>
              </a:rPr>
              <a:t>значително</a:t>
            </a:r>
            <a:r>
              <a:rPr lang="ru-RU" sz="3200" dirty="0">
                <a:latin typeface="Bookman Old Style" panose="02050604050505020204" pitchFamily="18" charset="0"/>
              </a:rPr>
              <a:t> да </a:t>
            </a:r>
            <a:r>
              <a:rPr lang="ru-RU" sz="3200" dirty="0" err="1">
                <a:latin typeface="Bookman Old Style" panose="02050604050505020204" pitchFamily="18" charset="0"/>
              </a:rPr>
              <a:t>намали</a:t>
            </a:r>
            <a:r>
              <a:rPr lang="ru-RU" sz="3200" dirty="0">
                <a:latin typeface="Bookman Old Style" panose="02050604050505020204" pitchFamily="18" charset="0"/>
              </a:rPr>
              <a:t> </a:t>
            </a:r>
            <a:r>
              <a:rPr lang="ru-RU" sz="3200" dirty="0" err="1">
                <a:latin typeface="Bookman Old Style" panose="02050604050505020204" pitchFamily="18" charset="0"/>
              </a:rPr>
              <a:t>необходимостта</a:t>
            </a:r>
            <a:r>
              <a:rPr lang="ru-RU" sz="3200" dirty="0">
                <a:latin typeface="Bookman Old Style" panose="02050604050505020204" pitchFamily="18" charset="0"/>
              </a:rPr>
              <a:t> от добив на </a:t>
            </a:r>
            <a:r>
              <a:rPr lang="ru-RU" sz="3200" dirty="0" err="1">
                <a:latin typeface="Bookman Old Style" panose="02050604050505020204" pitchFamily="18" charset="0"/>
              </a:rPr>
              <a:t>суровини</a:t>
            </a:r>
            <a:r>
              <a:rPr lang="ru-RU" sz="3200" dirty="0">
                <a:latin typeface="Bookman Old Style" panose="02050604050505020204" pitchFamily="18" charset="0"/>
              </a:rPr>
              <a:t> и да </a:t>
            </a:r>
            <a:r>
              <a:rPr lang="ru-RU" sz="3200" dirty="0" err="1">
                <a:latin typeface="Bookman Old Style" panose="02050604050505020204" pitchFamily="18" charset="0"/>
              </a:rPr>
              <a:t>намали</a:t>
            </a:r>
            <a:r>
              <a:rPr lang="ru-RU" sz="3200" dirty="0">
                <a:latin typeface="Bookman Old Style" panose="02050604050505020204" pitchFamily="18" charset="0"/>
              </a:rPr>
              <a:t> </a:t>
            </a:r>
            <a:r>
              <a:rPr lang="ru-RU" sz="3200" dirty="0" err="1">
                <a:latin typeface="Bookman Old Style" panose="02050604050505020204" pitchFamily="18" charset="0"/>
              </a:rPr>
              <a:t>вредата</a:t>
            </a:r>
            <a:r>
              <a:rPr lang="ru-RU" sz="3200" dirty="0">
                <a:latin typeface="Bookman Old Style" panose="02050604050505020204" pitchFamily="18" charset="0"/>
              </a:rPr>
              <a:t> за </a:t>
            </a:r>
            <a:r>
              <a:rPr lang="ru-RU" sz="3200" dirty="0" err="1">
                <a:latin typeface="Bookman Old Style" panose="02050604050505020204" pitchFamily="18" charset="0"/>
              </a:rPr>
              <a:t>околната</a:t>
            </a:r>
            <a:r>
              <a:rPr lang="ru-RU" sz="3200" dirty="0">
                <a:latin typeface="Bookman Old Style" panose="02050604050505020204" pitchFamily="18" charset="0"/>
              </a:rPr>
              <a:t> среда от </a:t>
            </a:r>
            <a:r>
              <a:rPr lang="ru-RU" sz="3200" dirty="0" err="1">
                <a:latin typeface="Bookman Old Style" panose="02050604050505020204" pitchFamily="18" charset="0"/>
              </a:rPr>
              <a:t>отпадъците</a:t>
            </a:r>
            <a:r>
              <a:rPr lang="ru-RU" sz="3200" dirty="0">
                <a:latin typeface="Bookman Old Style" panose="02050604050505020204" pitchFamily="18" charset="0"/>
              </a:rPr>
              <a:t>.</a:t>
            </a:r>
            <a:endParaRPr lang="bg-BG" sz="3200" dirty="0">
              <a:latin typeface="Bookman Old Style" panose="02050604050505020204" pitchFamily="18" charset="0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FA24A65B-029B-BB5B-370B-39B017579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00" y="1705513"/>
            <a:ext cx="5045502" cy="49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5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5808060-F575-42D0-9AF7-E9363512E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98455"/>
            <a:ext cx="5774050" cy="6461089"/>
          </a:xfrm>
          <a:solidFill>
            <a:srgbClr val="B9DC72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200" dirty="0">
                <a:latin typeface="Bookman Old Style" panose="02050604050505020204" pitchFamily="18" charset="0"/>
              </a:rPr>
              <a:t>2.Енергийна </a:t>
            </a:r>
            <a:r>
              <a:rPr lang="ru-RU" sz="3200" dirty="0" err="1">
                <a:latin typeface="Bookman Old Style" panose="02050604050505020204" pitchFamily="18" charset="0"/>
              </a:rPr>
              <a:t>ефективност</a:t>
            </a:r>
            <a:r>
              <a:rPr lang="ru-RU" sz="3200" dirty="0">
                <a:latin typeface="Bookman Old Style" panose="02050604050505020204" pitchFamily="18" charset="0"/>
              </a:rPr>
              <a:t>: </a:t>
            </a:r>
            <a:r>
              <a:rPr lang="ru-RU" sz="3200" cap="none" dirty="0" err="1">
                <a:latin typeface="Bookman Old Style" panose="02050604050505020204" pitchFamily="18" charset="0"/>
              </a:rPr>
              <a:t>Спестяването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енергия</a:t>
            </a:r>
            <a:r>
              <a:rPr lang="ru-RU" sz="3200" cap="none" dirty="0">
                <a:latin typeface="Bookman Old Style" panose="02050604050505020204" pitchFamily="18" charset="0"/>
              </a:rPr>
              <a:t> е от </a:t>
            </a:r>
            <a:r>
              <a:rPr lang="ru-RU" sz="3200" cap="none" dirty="0" err="1">
                <a:latin typeface="Bookman Old Style" panose="02050604050505020204" pitchFamily="18" charset="0"/>
              </a:rPr>
              <a:t>съществено</a:t>
            </a:r>
            <a:r>
              <a:rPr lang="ru-RU" sz="3200" cap="none" dirty="0">
                <a:latin typeface="Bookman Old Style" panose="02050604050505020204" pitchFamily="18" charset="0"/>
              </a:rPr>
              <a:t> значение за </a:t>
            </a:r>
            <a:r>
              <a:rPr lang="ru-RU" sz="3200" cap="none" dirty="0" err="1">
                <a:latin typeface="Bookman Old Style" panose="02050604050505020204" pitchFamily="18" charset="0"/>
              </a:rPr>
              <a:t>намаляване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емисиите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парникови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газове</a:t>
            </a:r>
            <a:r>
              <a:rPr lang="ru-RU" sz="3200" cap="none" dirty="0">
                <a:latin typeface="Bookman Old Style" panose="02050604050505020204" pitchFamily="18" charset="0"/>
              </a:rPr>
              <a:t>. </a:t>
            </a:r>
            <a:r>
              <a:rPr lang="ru-RU" sz="3200" cap="none" dirty="0" err="1">
                <a:latin typeface="Bookman Old Style" panose="02050604050505020204" pitchFamily="18" charset="0"/>
              </a:rPr>
              <a:t>Това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включва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използването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енергийно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ефективни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електроуреди</a:t>
            </a:r>
            <a:r>
              <a:rPr lang="ru-RU" sz="3200" cap="none" dirty="0">
                <a:latin typeface="Bookman Old Style" panose="02050604050505020204" pitchFamily="18" charset="0"/>
              </a:rPr>
              <a:t>, </a:t>
            </a:r>
            <a:r>
              <a:rPr lang="ru-RU" sz="3200" cap="none" dirty="0" err="1">
                <a:latin typeface="Bookman Old Style" panose="02050604050505020204" pitchFamily="18" charset="0"/>
              </a:rPr>
              <a:t>изолация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жилището</a:t>
            </a:r>
            <a:r>
              <a:rPr lang="ru-RU" sz="3200" cap="none" dirty="0">
                <a:latin typeface="Bookman Old Style" panose="02050604050505020204" pitchFamily="18" charset="0"/>
              </a:rPr>
              <a:t> и </a:t>
            </a:r>
            <a:r>
              <a:rPr lang="ru-RU" sz="3200" cap="none" dirty="0" err="1">
                <a:latin typeface="Bookman Old Style" panose="02050604050505020204" pitchFamily="18" charset="0"/>
              </a:rPr>
              <a:t>сградите</a:t>
            </a:r>
            <a:r>
              <a:rPr lang="ru-RU" sz="3200" cap="none" dirty="0">
                <a:latin typeface="Bookman Old Style" panose="02050604050505020204" pitchFamily="18" charset="0"/>
              </a:rPr>
              <a:t>, и </a:t>
            </a:r>
            <a:r>
              <a:rPr lang="ru-RU" sz="3200" cap="none" dirty="0" err="1">
                <a:latin typeface="Bookman Old Style" panose="02050604050505020204" pitchFamily="18" charset="0"/>
              </a:rPr>
              <a:t>преминаване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към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възобновяеми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енергийни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източници</a:t>
            </a:r>
            <a:r>
              <a:rPr lang="ru-RU" sz="3200" cap="none" dirty="0">
                <a:latin typeface="Bookman Old Style" panose="02050604050505020204" pitchFamily="18" charset="0"/>
              </a:rPr>
              <a:t>.</a:t>
            </a:r>
            <a:endParaRPr lang="bg-BG" sz="3200" dirty="0">
              <a:latin typeface="Bookman Old Style" panose="02050604050505020204" pitchFamily="18" charset="0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9E2629B-82F7-160C-8F73-BE3412E71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4681"/>
            <a:ext cx="6096000" cy="539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24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591BA06-2819-B1E6-B9BD-63E772F7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57" y="341644"/>
            <a:ext cx="6229778" cy="6400800"/>
          </a:xfrm>
          <a:solidFill>
            <a:srgbClr val="B9DC7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200" dirty="0">
                <a:latin typeface="Bookman Old Style" panose="02050604050505020204" pitchFamily="18" charset="0"/>
              </a:rPr>
              <a:t>3.Спестяване на вода: </a:t>
            </a:r>
            <a:r>
              <a:rPr lang="ru-RU" sz="3200" cap="none" dirty="0" err="1">
                <a:latin typeface="Bookman Old Style" panose="02050604050505020204" pitchFamily="18" charset="0"/>
              </a:rPr>
              <a:t>Икономията</a:t>
            </a:r>
            <a:r>
              <a:rPr lang="ru-RU" sz="3200" cap="none" dirty="0">
                <a:latin typeface="Bookman Old Style" panose="02050604050505020204" pitchFamily="18" charset="0"/>
              </a:rPr>
              <a:t> на вода е от </a:t>
            </a:r>
            <a:r>
              <a:rPr lang="ru-RU" sz="3200" cap="none" dirty="0" err="1">
                <a:latin typeface="Bookman Old Style" panose="02050604050505020204" pitchFamily="18" charset="0"/>
              </a:rPr>
              <a:t>съществено</a:t>
            </a:r>
            <a:r>
              <a:rPr lang="ru-RU" sz="3200" cap="none" dirty="0">
                <a:latin typeface="Bookman Old Style" panose="02050604050505020204" pitchFamily="18" charset="0"/>
              </a:rPr>
              <a:t> значение за </a:t>
            </a:r>
            <a:r>
              <a:rPr lang="ru-RU" sz="3200" cap="none" dirty="0" err="1">
                <a:latin typeface="Bookman Old Style" panose="02050604050505020204" pitchFamily="18" charset="0"/>
              </a:rPr>
              <a:t>опазването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водните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ресурси</a:t>
            </a:r>
            <a:r>
              <a:rPr lang="ru-RU" sz="3200" cap="none" dirty="0">
                <a:latin typeface="Bookman Old Style" panose="02050604050505020204" pitchFamily="18" charset="0"/>
              </a:rPr>
              <a:t>. </a:t>
            </a:r>
            <a:r>
              <a:rPr lang="ru-RU" sz="3200" cap="none" dirty="0" err="1">
                <a:latin typeface="Bookman Old Style" panose="02050604050505020204" pitchFamily="18" charset="0"/>
              </a:rPr>
              <a:t>Това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включва</a:t>
            </a:r>
            <a:r>
              <a:rPr lang="ru-RU" sz="3200" cap="none" dirty="0">
                <a:latin typeface="Bookman Old Style" panose="02050604050505020204" pitchFamily="18" charset="0"/>
              </a:rPr>
              <a:t> ремонт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изтощени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кранове</a:t>
            </a:r>
            <a:r>
              <a:rPr lang="ru-RU" sz="3200" cap="none" dirty="0">
                <a:latin typeface="Bookman Old Style" panose="02050604050505020204" pitchFamily="18" charset="0"/>
              </a:rPr>
              <a:t> и </a:t>
            </a:r>
            <a:r>
              <a:rPr lang="ru-RU" sz="3200" cap="none" dirty="0" err="1">
                <a:latin typeface="Bookman Old Style" panose="02050604050505020204" pitchFamily="18" charset="0"/>
              </a:rPr>
              <a:t>фиксиране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течове</a:t>
            </a:r>
            <a:r>
              <a:rPr lang="ru-RU" sz="3200" cap="none" dirty="0">
                <a:latin typeface="Bookman Old Style" panose="02050604050505020204" pitchFamily="18" charset="0"/>
              </a:rPr>
              <a:t>, </a:t>
            </a:r>
            <a:r>
              <a:rPr lang="ru-RU" sz="3200" cap="none" dirty="0" err="1">
                <a:latin typeface="Bookman Old Style" panose="02050604050505020204" pitchFamily="18" charset="0"/>
              </a:rPr>
              <a:t>използване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водоспестяващи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уреди</a:t>
            </a:r>
            <a:r>
              <a:rPr lang="ru-RU" sz="3200" cap="none" dirty="0">
                <a:latin typeface="Bookman Old Style" panose="02050604050505020204" pitchFamily="18" charset="0"/>
              </a:rPr>
              <a:t> и практики за </a:t>
            </a:r>
            <a:r>
              <a:rPr lang="ru-RU" sz="3200" cap="none" dirty="0" err="1">
                <a:latin typeface="Bookman Old Style" panose="02050604050505020204" pitchFamily="18" charset="0"/>
              </a:rPr>
              <a:t>оптимално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поливане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градини</a:t>
            </a:r>
            <a:r>
              <a:rPr lang="ru-RU" sz="3200" cap="none" dirty="0">
                <a:latin typeface="Bookman Old Style" panose="02050604050505020204" pitchFamily="18" charset="0"/>
              </a:rPr>
              <a:t> и зелени </a:t>
            </a:r>
            <a:r>
              <a:rPr lang="ru-RU" sz="3200" cap="none" dirty="0" err="1">
                <a:latin typeface="Bookman Old Style" panose="02050604050505020204" pitchFamily="18" charset="0"/>
              </a:rPr>
              <a:t>площи</a:t>
            </a:r>
            <a:r>
              <a:rPr lang="ru-RU" sz="3200" cap="none" dirty="0">
                <a:latin typeface="Bookman Old Style" panose="02050604050505020204" pitchFamily="18" charset="0"/>
              </a:rPr>
              <a:t>.</a:t>
            </a:r>
            <a:endParaRPr lang="bg-BG" sz="3200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EF1DAF0-FDFF-CAE1-E904-63117E3605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32" t="2198" r="13208" b="4468"/>
          <a:stretch/>
        </p:blipFill>
        <p:spPr>
          <a:xfrm>
            <a:off x="7163783" y="0"/>
            <a:ext cx="4301388" cy="683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7EF6943-18F2-D533-913B-3067C5881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176825"/>
            <a:ext cx="6491235" cy="6504349"/>
          </a:xfrm>
          <a:solidFill>
            <a:srgbClr val="B9DC72"/>
          </a:solidFill>
        </p:spPr>
        <p:txBody>
          <a:bodyPr>
            <a:normAutofit/>
          </a:bodyPr>
          <a:lstStyle/>
          <a:p>
            <a:r>
              <a:rPr lang="ru-RU" sz="3200" dirty="0">
                <a:latin typeface="Bookman Old Style" panose="02050604050505020204" pitchFamily="18" charset="0"/>
              </a:rPr>
              <a:t>4.Замяна на </a:t>
            </a:r>
            <a:r>
              <a:rPr lang="ru-RU" sz="3200" dirty="0" err="1">
                <a:latin typeface="Bookman Old Style" panose="02050604050505020204" pitchFamily="18" charset="0"/>
              </a:rPr>
              <a:t>пластмасовите</a:t>
            </a:r>
            <a:r>
              <a:rPr lang="ru-RU" sz="3200" dirty="0">
                <a:latin typeface="Bookman Old Style" panose="02050604050505020204" pitchFamily="18" charset="0"/>
              </a:rPr>
              <a:t> </a:t>
            </a:r>
            <a:r>
              <a:rPr lang="ru-RU" sz="3200" dirty="0" err="1">
                <a:latin typeface="Bookman Old Style" panose="02050604050505020204" pitchFamily="18" charset="0"/>
              </a:rPr>
              <a:t>продукти</a:t>
            </a:r>
            <a:r>
              <a:rPr lang="ru-RU" sz="3200" dirty="0">
                <a:latin typeface="Bookman Old Style" panose="02050604050505020204" pitchFamily="18" charset="0"/>
              </a:rPr>
              <a:t>: </a:t>
            </a:r>
            <a:r>
              <a:rPr lang="ru-RU" sz="3200" cap="none" dirty="0" err="1">
                <a:latin typeface="Bookman Old Style" panose="02050604050505020204" pitchFamily="18" charset="0"/>
              </a:rPr>
              <a:t>Опитайте</a:t>
            </a:r>
            <a:r>
              <a:rPr lang="ru-RU" sz="3200" cap="none" dirty="0">
                <a:latin typeface="Bookman Old Style" panose="02050604050505020204" pitchFamily="18" charset="0"/>
              </a:rPr>
              <a:t> се да </a:t>
            </a:r>
            <a:r>
              <a:rPr lang="ru-RU" sz="3200" cap="none" dirty="0" err="1">
                <a:latin typeface="Bookman Old Style" panose="02050604050505020204" pitchFamily="18" charset="0"/>
              </a:rPr>
              <a:t>намалите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употребата</a:t>
            </a:r>
            <a:r>
              <a:rPr lang="ru-RU" sz="3200" cap="none" dirty="0">
                <a:latin typeface="Bookman Old Style" panose="02050604050505020204" pitchFamily="18" charset="0"/>
              </a:rPr>
              <a:t> на единична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употреба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пластмасови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продукти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като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чанти</a:t>
            </a:r>
            <a:r>
              <a:rPr lang="ru-RU" sz="3200" cap="none" dirty="0">
                <a:latin typeface="Bookman Old Style" panose="02050604050505020204" pitchFamily="18" charset="0"/>
              </a:rPr>
              <a:t>, </a:t>
            </a:r>
            <a:r>
              <a:rPr lang="ru-RU" sz="3200" cap="none" dirty="0" err="1">
                <a:latin typeface="Bookman Old Style" panose="02050604050505020204" pitchFamily="18" charset="0"/>
              </a:rPr>
              <a:t>бутилки</a:t>
            </a:r>
            <a:r>
              <a:rPr lang="ru-RU" sz="3200" cap="none" dirty="0">
                <a:latin typeface="Bookman Old Style" panose="02050604050505020204" pitchFamily="18" charset="0"/>
              </a:rPr>
              <a:t> и </a:t>
            </a:r>
            <a:r>
              <a:rPr lang="ru-RU" sz="3200" cap="none" dirty="0" err="1">
                <a:latin typeface="Bookman Old Style" panose="02050604050505020204" pitchFamily="18" charset="0"/>
              </a:rPr>
              <a:t>опаковки</a:t>
            </a:r>
            <a:r>
              <a:rPr lang="ru-RU" sz="3200" cap="none" dirty="0">
                <a:latin typeface="Bookman Old Style" panose="02050604050505020204" pitchFamily="18" charset="0"/>
              </a:rPr>
              <a:t>. </a:t>
            </a:r>
            <a:r>
              <a:rPr lang="ru-RU" sz="3200" cap="none" dirty="0" err="1">
                <a:latin typeface="Bookman Old Style" panose="02050604050505020204" pitchFamily="18" charset="0"/>
              </a:rPr>
              <a:t>Избягването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пластмасата</a:t>
            </a:r>
            <a:r>
              <a:rPr lang="ru-RU" sz="3200" cap="none" dirty="0">
                <a:latin typeface="Bookman Old Style" panose="02050604050505020204" pitchFamily="18" charset="0"/>
              </a:rPr>
              <a:t> или </a:t>
            </a:r>
            <a:r>
              <a:rPr lang="ru-RU" sz="3200" cap="none" dirty="0" err="1">
                <a:latin typeface="Bookman Old Style" panose="02050604050505020204" pitchFamily="18" charset="0"/>
              </a:rPr>
              <a:t>замяната</a:t>
            </a:r>
            <a:r>
              <a:rPr lang="ru-RU" sz="3200" cap="none" dirty="0">
                <a:latin typeface="Bookman Old Style" panose="02050604050505020204" pitchFamily="18" charset="0"/>
              </a:rPr>
              <a:t> й с </a:t>
            </a:r>
            <a:r>
              <a:rPr lang="ru-RU" sz="3200" cap="none" dirty="0" err="1">
                <a:latin typeface="Bookman Old Style" panose="02050604050505020204" pitchFamily="18" charset="0"/>
              </a:rPr>
              <a:t>алтернативи</a:t>
            </a:r>
            <a:r>
              <a:rPr lang="ru-RU" sz="3200" cap="none" dirty="0">
                <a:latin typeface="Bookman Old Style" panose="02050604050505020204" pitchFamily="18" charset="0"/>
              </a:rPr>
              <a:t> от </a:t>
            </a:r>
            <a:r>
              <a:rPr lang="ru-RU" sz="3200" cap="none" dirty="0" err="1">
                <a:latin typeface="Bookman Old Style" panose="02050604050505020204" pitchFamily="18" charset="0"/>
              </a:rPr>
              <a:t>вторични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материали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може</a:t>
            </a:r>
            <a:r>
              <a:rPr lang="ru-RU" sz="3200" cap="none" dirty="0">
                <a:latin typeface="Bookman Old Style" panose="02050604050505020204" pitchFamily="18" charset="0"/>
              </a:rPr>
              <a:t> да </a:t>
            </a:r>
            <a:r>
              <a:rPr lang="ru-RU" sz="3200" cap="none" dirty="0" err="1">
                <a:latin typeface="Bookman Old Style" panose="02050604050505020204" pitchFamily="18" charset="0"/>
              </a:rPr>
              <a:t>намали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замърсяването</a:t>
            </a:r>
            <a:r>
              <a:rPr lang="ru-RU" sz="3200" cap="none" dirty="0">
                <a:latin typeface="Bookman Old Style" panose="02050604050505020204" pitchFamily="18" charset="0"/>
              </a:rPr>
              <a:t>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моретата</a:t>
            </a:r>
            <a:r>
              <a:rPr lang="ru-RU" sz="3200" cap="none" dirty="0">
                <a:latin typeface="Bookman Old Style" panose="02050604050505020204" pitchFamily="18" charset="0"/>
              </a:rPr>
              <a:t> и </a:t>
            </a:r>
            <a:r>
              <a:rPr lang="ru-RU" sz="3200" cap="none" dirty="0" err="1">
                <a:latin typeface="Bookman Old Style" panose="02050604050505020204" pitchFamily="18" charset="0"/>
              </a:rPr>
              <a:t>океаните</a:t>
            </a:r>
            <a:r>
              <a:rPr lang="ru-RU" sz="3200" cap="none" dirty="0">
                <a:latin typeface="Bookman Old Style" panose="02050604050505020204" pitchFamily="18" charset="0"/>
              </a:rPr>
              <a:t>.</a:t>
            </a:r>
            <a:endParaRPr lang="bg-BG" sz="3200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57B637C-EE13-6298-3A85-FC1F6096D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64" y="251210"/>
            <a:ext cx="5883668" cy="642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2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7244685-2FB5-DFA0-3FE0-B3BBDB1B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6207" y="522514"/>
            <a:ext cx="6531428" cy="5812971"/>
          </a:xfrm>
          <a:solidFill>
            <a:srgbClr val="B9DC72"/>
          </a:solidFill>
        </p:spPr>
        <p:txBody>
          <a:bodyPr>
            <a:normAutofit/>
          </a:bodyPr>
          <a:lstStyle/>
          <a:p>
            <a:r>
              <a:rPr lang="ru-RU" sz="3200" dirty="0">
                <a:latin typeface="Bookman Old Style" panose="02050604050505020204" pitchFamily="18" charset="0"/>
              </a:rPr>
              <a:t>5.Подкрепа на </a:t>
            </a:r>
            <a:r>
              <a:rPr lang="ru-RU" sz="3200" dirty="0" err="1">
                <a:latin typeface="Bookman Old Style" panose="02050604050505020204" pitchFamily="18" charset="0"/>
              </a:rPr>
              <a:t>устойчивите</a:t>
            </a:r>
            <a:r>
              <a:rPr lang="ru-RU" sz="3200" dirty="0">
                <a:latin typeface="Bookman Old Style" panose="02050604050505020204" pitchFamily="18" charset="0"/>
              </a:rPr>
              <a:t> </a:t>
            </a:r>
            <a:r>
              <a:rPr lang="ru-RU" sz="3200" dirty="0" err="1">
                <a:latin typeface="Bookman Old Style" panose="02050604050505020204" pitchFamily="18" charset="0"/>
              </a:rPr>
              <a:t>продукти</a:t>
            </a:r>
            <a:r>
              <a:rPr lang="ru-RU" sz="3200" dirty="0">
                <a:latin typeface="Bookman Old Style" panose="02050604050505020204" pitchFamily="18" charset="0"/>
              </a:rPr>
              <a:t>: </a:t>
            </a:r>
            <a:r>
              <a:rPr lang="ru-RU" sz="3200" cap="none" dirty="0" err="1">
                <a:latin typeface="Bookman Old Style" panose="02050604050505020204" pitchFamily="18" charset="0"/>
              </a:rPr>
              <a:t>Подкрепете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продуктите</a:t>
            </a:r>
            <a:r>
              <a:rPr lang="ru-RU" sz="3200" cap="none" dirty="0">
                <a:latin typeface="Bookman Old Style" panose="02050604050505020204" pitchFamily="18" charset="0"/>
              </a:rPr>
              <a:t> и </a:t>
            </a:r>
            <a:r>
              <a:rPr lang="ru-RU" sz="3200" cap="none" dirty="0" err="1">
                <a:latin typeface="Bookman Old Style" panose="02050604050505020204" pitchFamily="18" charset="0"/>
              </a:rPr>
              <a:t>услугите</a:t>
            </a:r>
            <a:r>
              <a:rPr lang="ru-RU" sz="3200" cap="none" dirty="0">
                <a:latin typeface="Bookman Old Style" panose="02050604050505020204" pitchFamily="18" charset="0"/>
              </a:rPr>
              <a:t>, </a:t>
            </a:r>
            <a:r>
              <a:rPr lang="ru-RU" sz="3200" cap="none" dirty="0" err="1">
                <a:latin typeface="Bookman Old Style" panose="02050604050505020204" pitchFamily="18" charset="0"/>
              </a:rPr>
              <a:t>които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са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произведени</a:t>
            </a:r>
            <a:r>
              <a:rPr lang="ru-RU" sz="3200" cap="none" dirty="0">
                <a:latin typeface="Bookman Old Style" panose="02050604050505020204" pitchFamily="18" charset="0"/>
              </a:rPr>
              <a:t> по </a:t>
            </a:r>
            <a:r>
              <a:rPr lang="ru-RU" sz="3200" cap="none" dirty="0" err="1">
                <a:latin typeface="Bookman Old Style" panose="02050604050505020204" pitchFamily="18" charset="0"/>
              </a:rPr>
              <a:t>екологично</a:t>
            </a:r>
            <a:r>
              <a:rPr lang="ru-RU" sz="3200" cap="none" dirty="0">
                <a:latin typeface="Bookman Old Style" panose="02050604050505020204" pitchFamily="18" charset="0"/>
              </a:rPr>
              <a:t> устойчив начин. </a:t>
            </a:r>
            <a:r>
              <a:rPr lang="ru-RU" sz="3200" cap="none" dirty="0" err="1">
                <a:latin typeface="Bookman Old Style" panose="02050604050505020204" pitchFamily="18" charset="0"/>
              </a:rPr>
              <a:t>Това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включва</a:t>
            </a:r>
            <a:r>
              <a:rPr lang="ru-RU" sz="3200" cap="none" dirty="0">
                <a:latin typeface="Bookman Old Style" panose="02050604050505020204" pitchFamily="18" charset="0"/>
              </a:rPr>
              <a:t> устойчиво производство на </a:t>
            </a:r>
            <a:r>
              <a:rPr lang="ru-RU" sz="3200" cap="none" dirty="0" err="1">
                <a:latin typeface="Bookman Old Style" panose="02050604050505020204" pitchFamily="18" charset="0"/>
              </a:rPr>
              <a:t>хранителни</a:t>
            </a:r>
            <a:r>
              <a:rPr lang="ru-RU" sz="3200" cap="none" dirty="0">
                <a:latin typeface="Bookman Old Style" panose="02050604050505020204" pitchFamily="18" charset="0"/>
              </a:rPr>
              <a:t> </a:t>
            </a:r>
            <a:r>
              <a:rPr lang="ru-RU" sz="3200" cap="none" dirty="0" err="1">
                <a:latin typeface="Bookman Old Style" panose="02050604050505020204" pitchFamily="18" charset="0"/>
              </a:rPr>
              <a:t>продукти</a:t>
            </a:r>
            <a:r>
              <a:rPr lang="ru-RU" sz="3200" cap="none" dirty="0">
                <a:latin typeface="Bookman Old Style" panose="02050604050505020204" pitchFamily="18" charset="0"/>
              </a:rPr>
              <a:t>, </a:t>
            </a:r>
            <a:r>
              <a:rPr lang="ru-RU" sz="3200" cap="none" dirty="0" err="1">
                <a:latin typeface="Bookman Old Style" panose="02050604050505020204" pitchFamily="18" charset="0"/>
              </a:rPr>
              <a:t>дрехи</a:t>
            </a:r>
            <a:r>
              <a:rPr lang="ru-RU" sz="3200" cap="none" dirty="0">
                <a:latin typeface="Bookman Old Style" panose="02050604050505020204" pitchFamily="18" charset="0"/>
              </a:rPr>
              <a:t> и </a:t>
            </a:r>
            <a:r>
              <a:rPr lang="ru-RU" sz="3200" cap="none" dirty="0" err="1">
                <a:latin typeface="Bookman Old Style" panose="02050604050505020204" pitchFamily="18" charset="0"/>
              </a:rPr>
              <a:t>други</a:t>
            </a:r>
            <a:r>
              <a:rPr lang="ru-RU" sz="3200" cap="none" dirty="0">
                <a:latin typeface="Bookman Old Style" panose="02050604050505020204" pitchFamily="18" charset="0"/>
              </a:rPr>
              <a:t> стоки.</a:t>
            </a:r>
            <a:endParaRPr lang="bg-BG" sz="3200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8FB9A55-F4DE-16FF-3E7D-8557E539A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0" t="3644" r="36508"/>
          <a:stretch/>
        </p:blipFill>
        <p:spPr>
          <a:xfrm>
            <a:off x="110533" y="873402"/>
            <a:ext cx="5198346" cy="511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0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D645928-8C13-4E91-83CD-0859BCB6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73" y="221065"/>
            <a:ext cx="11857054" cy="3326003"/>
          </a:xfrm>
          <a:solidFill>
            <a:srgbClr val="B9DC72"/>
          </a:solidFill>
        </p:spPr>
        <p:txBody>
          <a:bodyPr>
            <a:normAutofit fontScale="90000"/>
          </a:bodyPr>
          <a:lstStyle/>
          <a:p>
            <a:r>
              <a:rPr lang="ru-RU" sz="4000" dirty="0">
                <a:latin typeface="Bookman Old Style" panose="02050604050505020204" pitchFamily="18" charset="0"/>
              </a:rPr>
              <a:t>6.Зелени практики в </a:t>
            </a:r>
            <a:r>
              <a:rPr lang="ru-RU" sz="4000" dirty="0" err="1">
                <a:latin typeface="Bookman Old Style" panose="02050604050505020204" pitchFamily="18" charset="0"/>
              </a:rPr>
              <a:t>ежедневието</a:t>
            </a:r>
            <a:r>
              <a:rPr lang="ru-RU" sz="4000" dirty="0">
                <a:latin typeface="Bookman Old Style" panose="02050604050505020204" pitchFamily="18" charset="0"/>
              </a:rPr>
              <a:t>: </a:t>
            </a:r>
            <a:r>
              <a:rPr lang="ru-RU" sz="4000" cap="none" dirty="0">
                <a:latin typeface="Bookman Old Style" panose="02050604050505020204" pitchFamily="18" charset="0"/>
              </a:rPr>
              <a:t>Изберете зелени практики </a:t>
            </a:r>
            <a:r>
              <a:rPr lang="ru-RU" sz="4000" cap="none" dirty="0" err="1">
                <a:latin typeface="Bookman Old Style" panose="02050604050505020204" pitchFamily="18" charset="0"/>
              </a:rPr>
              <a:t>като</a:t>
            </a:r>
            <a:r>
              <a:rPr lang="ru-RU" sz="4000" cap="none" dirty="0">
                <a:latin typeface="Bookman Old Style" panose="02050604050505020204" pitchFamily="18" charset="0"/>
              </a:rPr>
              <a:t> </a:t>
            </a:r>
            <a:r>
              <a:rPr lang="ru-RU" sz="4000" cap="none" dirty="0" err="1">
                <a:latin typeface="Bookman Old Style" panose="02050604050505020204" pitchFamily="18" charset="0"/>
              </a:rPr>
              <a:t>велосипеден</a:t>
            </a:r>
            <a:r>
              <a:rPr lang="ru-RU" sz="4000" cap="none" dirty="0">
                <a:latin typeface="Bookman Old Style" panose="02050604050505020204" pitchFamily="18" charset="0"/>
              </a:rPr>
              <a:t> транспорт, обществен транспорт или </a:t>
            </a:r>
            <a:r>
              <a:rPr lang="ru-RU" sz="4000" cap="none" dirty="0" err="1">
                <a:latin typeface="Bookman Old Style" panose="02050604050505020204" pitchFamily="18" charset="0"/>
              </a:rPr>
              <a:t>карпул</a:t>
            </a:r>
            <a:r>
              <a:rPr lang="ru-RU" sz="4000" cap="none" dirty="0">
                <a:latin typeface="Bookman Old Style" panose="02050604050505020204" pitchFamily="18" charset="0"/>
              </a:rPr>
              <a:t>, </a:t>
            </a:r>
            <a:r>
              <a:rPr lang="ru-RU" sz="4000" cap="none" dirty="0" err="1">
                <a:latin typeface="Bookman Old Style" panose="02050604050505020204" pitchFamily="18" charset="0"/>
              </a:rPr>
              <a:t>когато</a:t>
            </a:r>
            <a:r>
              <a:rPr lang="ru-RU" sz="4000" cap="none" dirty="0">
                <a:latin typeface="Bookman Old Style" panose="02050604050505020204" pitchFamily="18" charset="0"/>
              </a:rPr>
              <a:t> е </a:t>
            </a:r>
            <a:r>
              <a:rPr lang="ru-RU" sz="4000" cap="none" dirty="0" err="1">
                <a:latin typeface="Bookman Old Style" panose="02050604050505020204" pitchFamily="18" charset="0"/>
              </a:rPr>
              <a:t>възможно</a:t>
            </a:r>
            <a:r>
              <a:rPr lang="ru-RU" sz="4000" cap="none" dirty="0">
                <a:latin typeface="Bookman Old Style" panose="02050604050505020204" pitchFamily="18" charset="0"/>
              </a:rPr>
              <a:t>, и </a:t>
            </a:r>
            <a:r>
              <a:rPr lang="ru-RU" sz="4000" cap="none" dirty="0" err="1">
                <a:latin typeface="Bookman Old Style" panose="02050604050505020204" pitchFamily="18" charset="0"/>
              </a:rPr>
              <a:t>рециклирайте</a:t>
            </a:r>
            <a:r>
              <a:rPr lang="ru-RU" sz="4000" cap="none" dirty="0">
                <a:latin typeface="Bookman Old Style" panose="02050604050505020204" pitchFamily="18" charset="0"/>
              </a:rPr>
              <a:t> и </a:t>
            </a:r>
            <a:r>
              <a:rPr lang="ru-RU" sz="4000" cap="none" dirty="0" err="1">
                <a:latin typeface="Bookman Old Style" panose="02050604050505020204" pitchFamily="18" charset="0"/>
              </a:rPr>
              <a:t>компостирайте</a:t>
            </a:r>
            <a:r>
              <a:rPr lang="ru-RU" sz="4000" cap="none" dirty="0">
                <a:latin typeface="Bookman Old Style" panose="02050604050505020204" pitchFamily="18" charset="0"/>
              </a:rPr>
              <a:t> </a:t>
            </a:r>
            <a:r>
              <a:rPr lang="ru-RU" sz="4000" cap="none" dirty="0" err="1">
                <a:latin typeface="Bookman Old Style" panose="02050604050505020204" pitchFamily="18" charset="0"/>
              </a:rPr>
              <a:t>отпадъците</a:t>
            </a:r>
            <a:r>
              <a:rPr lang="ru-RU" sz="4000" cap="none" dirty="0">
                <a:latin typeface="Bookman Old Style" panose="02050604050505020204" pitchFamily="18" charset="0"/>
              </a:rPr>
              <a:t> си.</a:t>
            </a:r>
            <a:endParaRPr lang="bg-BG" sz="4000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F4977E1-CBB9-AEAE-E0FD-FBD51854E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4" t="19737" r="5403" b="33954"/>
          <a:stretch/>
        </p:blipFill>
        <p:spPr>
          <a:xfrm>
            <a:off x="-262601" y="2471894"/>
            <a:ext cx="12717201" cy="458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06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91C00AC-DDE2-3B24-9DD3-D39684FC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059" y="1841361"/>
            <a:ext cx="10781881" cy="3175278"/>
          </a:xfrm>
          <a:solidFill>
            <a:srgbClr val="B9DC72"/>
          </a:solidFill>
        </p:spPr>
        <p:txBody>
          <a:bodyPr>
            <a:normAutofit/>
          </a:bodyPr>
          <a:lstStyle/>
          <a:p>
            <a:r>
              <a:rPr lang="bg-BG" sz="4000" dirty="0">
                <a:latin typeface="Bookman Old Style" panose="02050604050505020204" pitchFamily="18" charset="0"/>
              </a:rPr>
              <a:t>Надяваме се да промените нещо във вашето ежедневие, което да бъде полезно за околната среда ! (:</a:t>
            </a:r>
            <a:br>
              <a:rPr lang="bg-BG" sz="4000" dirty="0">
                <a:latin typeface="Bookman Old Style" panose="02050604050505020204" pitchFamily="18" charset="0"/>
              </a:rPr>
            </a:br>
            <a:r>
              <a:rPr lang="bg-BG" sz="4000" dirty="0">
                <a:latin typeface="Bookman Old Style" panose="02050604050505020204" pitchFamily="18" charset="0"/>
              </a:rPr>
              <a:t>Благодарим !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18B1508-3EBA-D26D-B03A-43DBE9731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709" y="0"/>
            <a:ext cx="3749291" cy="685800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557ECF4-F420-DB19-5E00-BD08A4E12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907473">
            <a:off x="-179195" y="-253844"/>
            <a:ext cx="374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44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Колет">
  <a:themeElements>
    <a:clrScheme name="Колет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Колет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Колет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Колет</Template>
  <TotalTime>179</TotalTime>
  <Words>448</Words>
  <Application>Microsoft Office PowerPoint</Application>
  <PresentationFormat>Широк екран</PresentationFormat>
  <Paragraphs>15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Corbel</vt:lpstr>
      <vt:lpstr>Gill Sans MT</vt:lpstr>
      <vt:lpstr>Колет</vt:lpstr>
      <vt:lpstr>Международен Ден на земята</vt:lpstr>
      <vt:lpstr> Денят на Земята – 22 април, е нерелигиозен празник в света, отбелязван от над половин милиард души. Всяка година Международната мрежа за Деня на Земята координира действията на повече от 12 000 партньори в 174 държави, насочени към опазване на планетата Земя и съхраняване на живота върху нея. Мрежата се стреми да създаде широка гражданска подкрепа за устойчиви и ефективни екологични политики за развитие по целия свят.</vt:lpstr>
      <vt:lpstr>За първи път Денят на Земята се отбелязва официално на 22 април 1970 г. в САЩ и Канада. Милиони северноамериканци участват в демонстрация и настояват политици, държавници, бизнессреди да включат в своите приоритети опазването на околната среда. През 1990 г. празникът на нашата планета е обявен за международен, като България се включва в отбелязването му през 1993 г.</vt:lpstr>
      <vt:lpstr>Цели:</vt:lpstr>
      <vt:lpstr>Как да опазим Планетата земя</vt:lpstr>
      <vt:lpstr>2.Енергийна ефективност: Спестяването на енергия е от съществено значение за намаляване на емисиите на парникови газове. Това включва използването на енергийно ефективни електроуреди, изолация на жилището и сградите, и преминаване към възобновяеми енергийни източници.</vt:lpstr>
      <vt:lpstr>3.Спестяване на вода: Икономията на вода е от съществено значение за опазването на водните ресурси. Това включва ремонт на изтощени кранове и фиксиране на течове, използване на водоспестяващи уреди и практики за оптимално поливане на градини и зелени площи.</vt:lpstr>
      <vt:lpstr>4.Замяна на пластмасовите продукти: Опитайте се да намалите употребата на единична употреба пластмасови продукти като чанти, бутилки и опаковки. Избягването на пластмасата или замяната й с алтернативи от вторични материали може да намали замърсяването на моретата и океаните.</vt:lpstr>
      <vt:lpstr>5.Подкрепа на устойчивите продукти: Подкрепете продуктите и услугите, които са произведени по екологично устойчив начин. Това включва устойчиво производство на хранителни продукти, дрехи и други стоки.</vt:lpstr>
      <vt:lpstr>6.Зелени практики в ежедневието: Изберете зелени практики като велосипеден транспорт, обществен транспорт или карпул, когато е възможно, и рециклирайте и компостирайте отпадъците си.</vt:lpstr>
      <vt:lpstr>Надяваме се да промените нещо във вашето ежедневие, което да бъде полезно за околната среда ! (: Благодарим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Интересни факти за планетата Земя</dc:title>
  <dc:creator>Петя</dc:creator>
  <cp:lastModifiedBy>Петя</cp:lastModifiedBy>
  <cp:revision>4</cp:revision>
  <dcterms:created xsi:type="dcterms:W3CDTF">2024-04-16T20:18:57Z</dcterms:created>
  <dcterms:modified xsi:type="dcterms:W3CDTF">2024-04-19T15:43:12Z</dcterms:modified>
</cp:coreProperties>
</file>